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notesMasterIdLst>
    <p:notesMasterId r:id="rId16"/>
  </p:notesMasterIdLst>
  <p:sldIdLst>
    <p:sldId id="257" r:id="rId2"/>
    <p:sldId id="258" r:id="rId3"/>
    <p:sldId id="4442" r:id="rId4"/>
    <p:sldId id="259" r:id="rId5"/>
    <p:sldId id="4434" r:id="rId6"/>
    <p:sldId id="4433" r:id="rId7"/>
    <p:sldId id="4435" r:id="rId8"/>
    <p:sldId id="4436" r:id="rId9"/>
    <p:sldId id="4437" r:id="rId10"/>
    <p:sldId id="4432" r:id="rId11"/>
    <p:sldId id="4438" r:id="rId12"/>
    <p:sldId id="4439" r:id="rId13"/>
    <p:sldId id="4440" r:id="rId14"/>
    <p:sldId id="444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8" autoAdjust="0"/>
    <p:restoredTop sz="94660"/>
  </p:normalViewPr>
  <p:slideViewPr>
    <p:cSldViewPr snapToGrid="0">
      <p:cViewPr varScale="1">
        <p:scale>
          <a:sx n="115" d="100"/>
          <a:sy n="115" d="100"/>
        </p:scale>
        <p:origin x="190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gif>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B640D2-A529-42B3-83F1-7A270B2D44E9}" type="datetimeFigureOut">
              <a:rPr lang="en-US" smtClean="0"/>
              <a:t>3/17/2020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C72AC9-7E1B-4DE6-86D8-1A7D89776782}" type="slidenum">
              <a:rPr lang="en-US" smtClean="0"/>
              <a:t>‹#›</a:t>
            </a:fld>
            <a:endParaRPr lang="en-US"/>
          </a:p>
        </p:txBody>
      </p:sp>
    </p:spTree>
    <p:extLst>
      <p:ext uri="{BB962C8B-B14F-4D97-AF65-F5344CB8AC3E}">
        <p14:creationId xmlns:p14="http://schemas.microsoft.com/office/powerpoint/2010/main" val="1126899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1106150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4158559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1608407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2414224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10071206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15452C2-94FC-43D7-A424-5FEE688E15BD}"/>
              </a:ext>
            </a:extLst>
          </p:cNvPr>
          <p:cNvSpPr>
            <a:spLocks noGrp="1"/>
          </p:cNvSpPr>
          <p:nvPr>
            <p:ph type="body" idx="1"/>
          </p:nvPr>
        </p:nvSpPr>
        <p:spPr/>
        <p:txBody>
          <a:bodyPr/>
          <a:lstStyle/>
          <a:p>
            <a:r>
              <a:rPr lang="en-US" dirty="0"/>
              <a:t>Also speak to how you get to the ‘start page’ as well as the </a:t>
            </a:r>
            <a:r>
              <a:rPr lang="en-US" dirty="0" err="1"/>
              <a:t>datasource</a:t>
            </a:r>
            <a:r>
              <a:rPr lang="en-US" dirty="0"/>
              <a:t> page at the bottom</a:t>
            </a:r>
          </a:p>
        </p:txBody>
      </p:sp>
    </p:spTree>
    <p:extLst>
      <p:ext uri="{BB962C8B-B14F-4D97-AF65-F5344CB8AC3E}">
        <p14:creationId xmlns:p14="http://schemas.microsoft.com/office/powerpoint/2010/main" val="2044087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32063" y="868363"/>
            <a:ext cx="4171950" cy="23463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0C33A7-BA72-4A4A-A60E-2D75FA49C77A}" type="slidenum">
              <a:rPr lang="en-US" smtClean="0"/>
              <a:t>12</a:t>
            </a:fld>
            <a:endParaRPr lang="en-US"/>
          </a:p>
        </p:txBody>
      </p:sp>
    </p:spTree>
    <p:extLst>
      <p:ext uri="{BB962C8B-B14F-4D97-AF65-F5344CB8AC3E}">
        <p14:creationId xmlns:p14="http://schemas.microsoft.com/office/powerpoint/2010/main" val="3444548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32063" y="868363"/>
            <a:ext cx="4171950" cy="2346325"/>
          </a:xfrm>
        </p:spPr>
      </p:sp>
      <p:sp>
        <p:nvSpPr>
          <p:cNvPr id="3" name="Notes Placeholder 2"/>
          <p:cNvSpPr>
            <a:spLocks noGrp="1"/>
          </p:cNvSpPr>
          <p:nvPr>
            <p:ph type="body" idx="1"/>
          </p:nvPr>
        </p:nvSpPr>
        <p:spPr/>
        <p:txBody>
          <a:bodyPr/>
          <a:lstStyle/>
          <a:p>
            <a:pPr rtl="0" eaLnBrk="1" fontAlgn="ctr" latinLnBrk="0" hangingPunct="1"/>
            <a:r>
              <a:rPr lang="en-US" sz="1200" b="1" i="0" u="none" strike="noStrike" kern="1200" dirty="0">
                <a:solidFill>
                  <a:schemeClr val="tx1"/>
                </a:solidFill>
                <a:effectLst/>
                <a:latin typeface="+mn-lt"/>
                <a:ea typeface="+mn-ea"/>
                <a:cs typeface="+mn-cs"/>
              </a:rPr>
              <a:t>File Type</a:t>
            </a:r>
            <a:r>
              <a:rPr lang="en-US" sz="1200" b="1" i="0" u="none" strike="noStrike" kern="1200" baseline="0" dirty="0">
                <a:solidFill>
                  <a:schemeClr val="tx1"/>
                </a:solidFill>
                <a:effectLst/>
                <a:latin typeface="+mn-lt"/>
                <a:ea typeface="+mn-ea"/>
                <a:cs typeface="+mn-cs"/>
              </a:rPr>
              <a:t> and Extension</a:t>
            </a:r>
            <a:endParaRPr lang="en-US" sz="1200" b="0" i="0" u="none" strike="noStrike" kern="1200" dirty="0">
              <a:solidFill>
                <a:schemeClr val="tx1"/>
              </a:solidFill>
              <a:effectLst/>
              <a:latin typeface="+mn-lt"/>
              <a:ea typeface="+mn-ea"/>
              <a:cs typeface="+mn-cs"/>
            </a:endParaRPr>
          </a:p>
          <a:p>
            <a:pPr rtl="0" eaLnBrk="1" fontAlgn="ctr" latinLnBrk="0" hangingPunct="1"/>
            <a:r>
              <a:rPr lang="en-US" sz="1200" b="1" i="0" u="none" strike="noStrike" kern="1200" dirty="0">
                <a:solidFill>
                  <a:schemeClr val="tx1"/>
                </a:solidFill>
                <a:effectLst/>
                <a:latin typeface="+mn-lt"/>
                <a:ea typeface="+mn-ea"/>
                <a:cs typeface="+mn-cs"/>
              </a:rPr>
              <a:t>Description</a:t>
            </a:r>
            <a:endParaRPr lang="en-US" sz="1200" b="0" i="0" u="none" strike="noStrike" kern="1200" dirty="0">
              <a:solidFill>
                <a:schemeClr val="tx1"/>
              </a:solidFill>
              <a:effectLst/>
              <a:latin typeface="+mn-lt"/>
              <a:ea typeface="+mn-ea"/>
              <a:cs typeface="+mn-cs"/>
            </a:endParaRPr>
          </a:p>
          <a:p>
            <a:pPr rtl="0" eaLnBrk="1" fontAlgn="ctr" latinLnBrk="0" hangingPunct="1"/>
            <a:r>
              <a:rPr lang="en-US" sz="1200" b="0" i="0" u="none" strike="noStrike" kern="1200" dirty="0">
                <a:solidFill>
                  <a:schemeClr val="tx1"/>
                </a:solidFill>
                <a:effectLst/>
                <a:latin typeface="+mn-lt"/>
                <a:ea typeface="+mn-ea"/>
                <a:cs typeface="+mn-cs"/>
              </a:rPr>
              <a:t>Tableau workbooks</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twb</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Contain one or more worksheets and dashboards, and always refer to data outside of the workbook itself.</a:t>
            </a:r>
          </a:p>
          <a:p>
            <a:pPr rtl="0" eaLnBrk="1" fontAlgn="ctr" latinLnBrk="0" hangingPunct="1"/>
            <a:r>
              <a:rPr lang="en-US" sz="1200" b="0" i="0" u="none" strike="noStrike" kern="1200" dirty="0">
                <a:solidFill>
                  <a:schemeClr val="tx1"/>
                </a:solidFill>
                <a:effectLst/>
                <a:latin typeface="+mn-lt"/>
                <a:ea typeface="+mn-ea"/>
                <a:cs typeface="+mn-cs"/>
              </a:rPr>
              <a:t>Tableau Packaged </a:t>
            </a:r>
            <a:br>
              <a:rPr lang="en-US" sz="1200" b="0"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Workbooks (</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twbx</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Contain a workbook along with any supporting local file data sources and background images. This format is the best way to package your work for sharing with others who don’t have access to the data.</a:t>
            </a:r>
          </a:p>
          <a:p>
            <a:pPr rtl="0" eaLnBrk="1" fontAlgn="ctr" latinLnBrk="0" hangingPunct="1"/>
            <a:r>
              <a:rPr lang="en-US" sz="1200" b="0" i="0" u="none" strike="noStrike" kern="1200" dirty="0">
                <a:solidFill>
                  <a:schemeClr val="tx1"/>
                </a:solidFill>
                <a:effectLst/>
                <a:latin typeface="+mn-lt"/>
                <a:ea typeface="+mn-ea"/>
                <a:cs typeface="+mn-cs"/>
              </a:rPr>
              <a:t>Tableau Data Extract files</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.hyper </a:t>
            </a:r>
            <a:r>
              <a:rPr lang="en-US" sz="1200" b="0" i="0" u="none" strike="noStrike" kern="1200" dirty="0">
                <a:solidFill>
                  <a:schemeClr val="tx1"/>
                </a:solidFill>
                <a:effectLst/>
                <a:latin typeface="+mn-lt"/>
                <a:ea typeface="+mn-ea"/>
                <a:cs typeface="+mn-cs"/>
              </a:rPr>
              <a:t>or</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legacy</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tde</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Local copy of an entire data source or a subset that you can use to share data or work offline and improve performance and efficiency.</a:t>
            </a:r>
          </a:p>
          <a:p>
            <a:pPr rtl="0" eaLnBrk="1" fontAlgn="ctr" latinLnBrk="0" hangingPunct="1"/>
            <a:r>
              <a:rPr lang="en-US" sz="1200" b="0" i="0" u="none" strike="noStrike" kern="1200" dirty="0">
                <a:solidFill>
                  <a:schemeClr val="tx1"/>
                </a:solidFill>
                <a:effectLst/>
                <a:latin typeface="+mn-lt"/>
                <a:ea typeface="+mn-ea"/>
                <a:cs typeface="+mn-cs"/>
              </a:rPr>
              <a:t>Tableau Data Connection </a:t>
            </a:r>
            <a:br>
              <a:rPr lang="en-US" sz="1200" b="1"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tds</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files</a:t>
            </a:r>
          </a:p>
          <a:p>
            <a:pPr rtl="0" eaLnBrk="1" fontAlgn="ctr" latinLnBrk="0" hangingPunct="1"/>
            <a:r>
              <a:rPr lang="en-US" sz="1200" b="0" i="0" u="none" strike="noStrike" kern="1200" dirty="0">
                <a:solidFill>
                  <a:schemeClr val="tx1"/>
                </a:solidFill>
                <a:effectLst/>
                <a:latin typeface="+mn-lt"/>
                <a:ea typeface="+mn-ea"/>
                <a:cs typeface="+mn-cs"/>
              </a:rPr>
              <a:t>The underlying data and store metadata (that is, any data customizations you have made in the workbook, such as groups, comments, sets, and so forth) related to the data source. Also serves as a short cut for quickly connecting to data sources you use often.</a:t>
            </a:r>
          </a:p>
          <a:p>
            <a:endParaRPr lang="en-US" dirty="0"/>
          </a:p>
        </p:txBody>
      </p:sp>
      <p:sp>
        <p:nvSpPr>
          <p:cNvPr id="4" name="Slide Number Placeholder 3"/>
          <p:cNvSpPr>
            <a:spLocks noGrp="1"/>
          </p:cNvSpPr>
          <p:nvPr>
            <p:ph type="sldNum" sz="quarter" idx="5"/>
          </p:nvPr>
        </p:nvSpPr>
        <p:spPr/>
        <p:txBody>
          <a:bodyPr/>
          <a:lstStyle/>
          <a:p>
            <a:fld id="{4A0C33A7-BA72-4A4A-A60E-2D75FA49C77A}" type="slidenum">
              <a:rPr lang="en-US" smtClean="0"/>
              <a:t>13</a:t>
            </a:fld>
            <a:endParaRPr lang="en-US"/>
          </a:p>
        </p:txBody>
      </p:sp>
    </p:spTree>
    <p:extLst>
      <p:ext uri="{BB962C8B-B14F-4D97-AF65-F5344CB8AC3E}">
        <p14:creationId xmlns:p14="http://schemas.microsoft.com/office/powerpoint/2010/main" val="2415509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32063" y="868363"/>
            <a:ext cx="4171950" cy="2346325"/>
          </a:xfrm>
        </p:spPr>
      </p:sp>
      <p:sp>
        <p:nvSpPr>
          <p:cNvPr id="3" name="Notes Placeholder 2"/>
          <p:cNvSpPr>
            <a:spLocks noGrp="1"/>
          </p:cNvSpPr>
          <p:nvPr>
            <p:ph type="body" idx="1"/>
          </p:nvPr>
        </p:nvSpPr>
        <p:spPr/>
        <p:txBody>
          <a:bodyPr/>
          <a:lstStyle/>
          <a:p>
            <a:pPr rtl="0" eaLnBrk="1" fontAlgn="ctr" latinLnBrk="0" hangingPunct="1"/>
            <a:r>
              <a:rPr lang="en-US" sz="1200" b="1" i="0" u="none" strike="noStrike" kern="1200" dirty="0">
                <a:solidFill>
                  <a:schemeClr val="tx1"/>
                </a:solidFill>
                <a:effectLst/>
                <a:latin typeface="+mn-lt"/>
                <a:ea typeface="+mn-ea"/>
                <a:cs typeface="+mn-cs"/>
              </a:rPr>
              <a:t>File Type</a:t>
            </a:r>
            <a:r>
              <a:rPr lang="en-US" sz="1200" b="1" i="0" u="none" strike="noStrike" kern="1200" baseline="0" dirty="0">
                <a:solidFill>
                  <a:schemeClr val="tx1"/>
                </a:solidFill>
                <a:effectLst/>
                <a:latin typeface="+mn-lt"/>
                <a:ea typeface="+mn-ea"/>
                <a:cs typeface="+mn-cs"/>
              </a:rPr>
              <a:t> and Extension</a:t>
            </a:r>
            <a:endParaRPr lang="en-US" sz="1200" b="0" i="0" u="none" strike="noStrike" kern="1200" dirty="0">
              <a:solidFill>
                <a:schemeClr val="tx1"/>
              </a:solidFill>
              <a:effectLst/>
              <a:latin typeface="+mn-lt"/>
              <a:ea typeface="+mn-ea"/>
              <a:cs typeface="+mn-cs"/>
            </a:endParaRPr>
          </a:p>
          <a:p>
            <a:pPr rtl="0" eaLnBrk="1" fontAlgn="ctr" latinLnBrk="0" hangingPunct="1"/>
            <a:r>
              <a:rPr lang="en-US" sz="1200" b="1" i="0" u="none" strike="noStrike" kern="1200" dirty="0">
                <a:solidFill>
                  <a:schemeClr val="tx1"/>
                </a:solidFill>
                <a:effectLst/>
                <a:latin typeface="+mn-lt"/>
                <a:ea typeface="+mn-ea"/>
                <a:cs typeface="+mn-cs"/>
              </a:rPr>
              <a:t>Description</a:t>
            </a:r>
            <a:endParaRPr lang="en-US" sz="1200" b="0" i="0" u="none" strike="noStrike" kern="1200" dirty="0">
              <a:solidFill>
                <a:schemeClr val="tx1"/>
              </a:solidFill>
              <a:effectLst/>
              <a:latin typeface="+mn-lt"/>
              <a:ea typeface="+mn-ea"/>
              <a:cs typeface="+mn-cs"/>
            </a:endParaRPr>
          </a:p>
          <a:p>
            <a:pPr rtl="0" eaLnBrk="1" fontAlgn="ctr" latinLnBrk="0" hangingPunct="1"/>
            <a:r>
              <a:rPr lang="en-US" sz="1200" b="0" i="0" u="none" strike="noStrike" kern="1200" dirty="0">
                <a:solidFill>
                  <a:schemeClr val="tx1"/>
                </a:solidFill>
                <a:effectLst/>
                <a:latin typeface="+mn-lt"/>
                <a:ea typeface="+mn-ea"/>
                <a:cs typeface="+mn-cs"/>
              </a:rPr>
              <a:t>Tableau workbooks</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twb</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Contain one or more worksheets and dashboards, and always refer to data outside of the workbook itself.</a:t>
            </a:r>
          </a:p>
          <a:p>
            <a:pPr rtl="0" eaLnBrk="1" fontAlgn="ctr" latinLnBrk="0" hangingPunct="1"/>
            <a:r>
              <a:rPr lang="en-US" sz="1200" b="0" i="0" u="none" strike="noStrike" kern="1200" dirty="0">
                <a:solidFill>
                  <a:schemeClr val="tx1"/>
                </a:solidFill>
                <a:effectLst/>
                <a:latin typeface="+mn-lt"/>
                <a:ea typeface="+mn-ea"/>
                <a:cs typeface="+mn-cs"/>
              </a:rPr>
              <a:t>Tableau Packaged </a:t>
            </a:r>
            <a:br>
              <a:rPr lang="en-US" sz="1200" b="0"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Workbooks (</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twbx</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Contain a workbook along with any supporting local file data sources and background images. This format is the best way to package your work for sharing with others who don’t have access to the data.</a:t>
            </a:r>
          </a:p>
          <a:p>
            <a:pPr rtl="0" eaLnBrk="1" fontAlgn="ctr" latinLnBrk="0" hangingPunct="1"/>
            <a:r>
              <a:rPr lang="en-US" sz="1200" b="0" i="0" u="none" strike="noStrike" kern="1200" dirty="0">
                <a:solidFill>
                  <a:schemeClr val="tx1"/>
                </a:solidFill>
                <a:effectLst/>
                <a:latin typeface="+mn-lt"/>
                <a:ea typeface="+mn-ea"/>
                <a:cs typeface="+mn-cs"/>
              </a:rPr>
              <a:t>Tableau Data Extract files</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.hyper </a:t>
            </a:r>
            <a:r>
              <a:rPr lang="en-US" sz="1200" b="0" i="0" u="none" strike="noStrike" kern="1200" dirty="0">
                <a:solidFill>
                  <a:schemeClr val="tx1"/>
                </a:solidFill>
                <a:effectLst/>
                <a:latin typeface="+mn-lt"/>
                <a:ea typeface="+mn-ea"/>
                <a:cs typeface="+mn-cs"/>
              </a:rPr>
              <a:t>or</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legacy</a:t>
            </a:r>
            <a:r>
              <a:rPr lang="en-US" sz="1200" b="1" i="0" u="none" strike="noStrike" kern="1200" dirty="0">
                <a:solidFill>
                  <a:schemeClr val="tx1"/>
                </a:solidFill>
                <a:effectLst/>
                <a:latin typeface="+mn-lt"/>
                <a:ea typeface="+mn-ea"/>
                <a:cs typeface="+mn-cs"/>
              </a:rPr>
              <a:t> .</a:t>
            </a:r>
            <a:r>
              <a:rPr lang="en-US" sz="1200" b="1" i="0" u="none" strike="noStrike" kern="1200" dirty="0" err="1">
                <a:solidFill>
                  <a:schemeClr val="tx1"/>
                </a:solidFill>
                <a:effectLst/>
                <a:latin typeface="+mn-lt"/>
                <a:ea typeface="+mn-ea"/>
                <a:cs typeface="+mn-cs"/>
              </a:rPr>
              <a:t>tde</a:t>
            </a:r>
            <a:r>
              <a:rPr lang="en-US" sz="1200" b="0" i="0" u="none" strike="noStrike" kern="1200" dirty="0">
                <a:solidFill>
                  <a:schemeClr val="tx1"/>
                </a:solidFill>
                <a:effectLst/>
                <a:latin typeface="+mn-lt"/>
                <a:ea typeface="+mn-ea"/>
                <a:cs typeface="+mn-cs"/>
              </a:rPr>
              <a:t>)</a:t>
            </a:r>
          </a:p>
          <a:p>
            <a:pPr rtl="0" eaLnBrk="1" fontAlgn="ctr" latinLnBrk="0" hangingPunct="1"/>
            <a:r>
              <a:rPr lang="en-US" sz="1200" b="0" i="0" u="none" strike="noStrike" kern="1200" dirty="0">
                <a:solidFill>
                  <a:schemeClr val="tx1"/>
                </a:solidFill>
                <a:effectLst/>
                <a:latin typeface="+mn-lt"/>
                <a:ea typeface="+mn-ea"/>
                <a:cs typeface="+mn-cs"/>
              </a:rPr>
              <a:t>Local copy of an entire data source or a subset that you can use to share data or work offline and improve performance and efficiency.</a:t>
            </a:r>
          </a:p>
          <a:p>
            <a:pPr rtl="0" eaLnBrk="1" fontAlgn="ctr" latinLnBrk="0" hangingPunct="1"/>
            <a:r>
              <a:rPr lang="en-US" sz="1200" b="0" i="0" u="none" strike="noStrike" kern="1200" dirty="0">
                <a:solidFill>
                  <a:schemeClr val="tx1"/>
                </a:solidFill>
                <a:effectLst/>
                <a:latin typeface="+mn-lt"/>
                <a:ea typeface="+mn-ea"/>
                <a:cs typeface="+mn-cs"/>
              </a:rPr>
              <a:t>Tableau Data Connection </a:t>
            </a:r>
            <a:br>
              <a:rPr lang="en-US" sz="1200" b="1"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a:t>
            </a:r>
            <a:r>
              <a:rPr lang="en-US" sz="1200" b="1" i="0" u="none" strike="noStrike" kern="1200" dirty="0" err="1">
                <a:solidFill>
                  <a:schemeClr val="tx1"/>
                </a:solidFill>
                <a:effectLst/>
                <a:latin typeface="+mn-lt"/>
                <a:ea typeface="+mn-ea"/>
                <a:cs typeface="+mn-cs"/>
              </a:rPr>
              <a:t>tds</a:t>
            </a:r>
            <a:r>
              <a:rPr lang="en-US" sz="1200" b="0" i="0" u="none" strike="noStrike" kern="1200" dirty="0">
                <a:solidFill>
                  <a:schemeClr val="tx1"/>
                </a:solidFill>
                <a:effectLst/>
                <a:latin typeface="+mn-lt"/>
                <a:ea typeface="+mn-ea"/>
                <a:cs typeface="+mn-cs"/>
              </a:rPr>
              <a:t>)</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files</a:t>
            </a:r>
          </a:p>
          <a:p>
            <a:pPr rtl="0" eaLnBrk="1" fontAlgn="ctr" latinLnBrk="0" hangingPunct="1"/>
            <a:r>
              <a:rPr lang="en-US" sz="1200" b="0" i="0" u="none" strike="noStrike" kern="1200" dirty="0">
                <a:solidFill>
                  <a:schemeClr val="tx1"/>
                </a:solidFill>
                <a:effectLst/>
                <a:latin typeface="+mn-lt"/>
                <a:ea typeface="+mn-ea"/>
                <a:cs typeface="+mn-cs"/>
              </a:rPr>
              <a:t>The underlying data and store metadata (that is, any data customizations you have made in the workbook, such as groups, comments, sets, and so forth) related to the data source. Also serves as a short cut for quickly connecting to data sources you use often.</a:t>
            </a:r>
          </a:p>
          <a:p>
            <a:endParaRPr lang="en-US" dirty="0"/>
          </a:p>
        </p:txBody>
      </p:sp>
      <p:sp>
        <p:nvSpPr>
          <p:cNvPr id="4" name="Slide Number Placeholder 3"/>
          <p:cNvSpPr>
            <a:spLocks noGrp="1"/>
          </p:cNvSpPr>
          <p:nvPr>
            <p:ph type="sldNum" sz="quarter" idx="5"/>
          </p:nvPr>
        </p:nvSpPr>
        <p:spPr/>
        <p:txBody>
          <a:bodyPr/>
          <a:lstStyle/>
          <a:p>
            <a:fld id="{4A0C33A7-BA72-4A4A-A60E-2D75FA49C77A}" type="slidenum">
              <a:rPr lang="en-US" smtClean="0"/>
              <a:t>14</a:t>
            </a:fld>
            <a:endParaRPr lang="en-US"/>
          </a:p>
        </p:txBody>
      </p:sp>
    </p:spTree>
    <p:extLst>
      <p:ext uri="{BB962C8B-B14F-4D97-AF65-F5344CB8AC3E}">
        <p14:creationId xmlns:p14="http://schemas.microsoft.com/office/powerpoint/2010/main" val="2644137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3/17/2020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3/17/2020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3/17/2020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Large Pictur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26888" y="0"/>
            <a:ext cx="12218888" cy="591599"/>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title"/>
          </p:nvPr>
        </p:nvSpPr>
        <p:spPr>
          <a:xfrm>
            <a:off x="-26888" y="0"/>
            <a:ext cx="6050856" cy="591599"/>
          </a:xfrm>
        </p:spPr>
        <p:txBody>
          <a:bodyPr anchor="b">
            <a:normAutofit/>
          </a:bodyPr>
          <a:lstStyle>
            <a:lvl1pPr algn="ctr">
              <a:lnSpc>
                <a:spcPct val="90000"/>
              </a:lnSpc>
              <a:defRPr sz="3600" b="0">
                <a:solidFill>
                  <a:srgbClr val="FFFFFF"/>
                </a:solidFill>
              </a:defRPr>
            </a:lvl1pPr>
          </a:lstStyle>
          <a:p>
            <a:r>
              <a:rPr lang="en-US" dirty="0"/>
              <a:t>Click to edit Master title style</a:t>
            </a:r>
          </a:p>
        </p:txBody>
      </p:sp>
    </p:spTree>
    <p:extLst>
      <p:ext uri="{BB962C8B-B14F-4D97-AF65-F5344CB8AC3E}">
        <p14:creationId xmlns:p14="http://schemas.microsoft.com/office/powerpoint/2010/main" val="2802148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3/17/2020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3/17/2020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3/17/2020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3/17/2020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3/17/2020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3/17/2020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3/17/2020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3/17/2020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9BA8B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3/17/2020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 id="2147483750" r:id="rId12"/>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Tableau 2020.1</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5286895"/>
            <a:ext cx="6713825" cy="407341"/>
          </a:xfrm>
        </p:spPr>
        <p:txBody>
          <a:bodyPr>
            <a:normAutofit fontScale="92500" lnSpcReduction="20000"/>
          </a:bodyPr>
          <a:lstStyle/>
          <a:p>
            <a:r>
              <a:rPr lang="en-US" sz="2400" dirty="0">
                <a:solidFill>
                  <a:schemeClr val="tx1">
                    <a:lumMod val="85000"/>
                    <a:lumOff val="15000"/>
                  </a:schemeClr>
                </a:solidFill>
              </a:rPr>
              <a:t>Sit back, hold on, and enjoy the data.</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1991845" y="-1991845"/>
            <a:ext cx="586598" cy="4570285"/>
          </a:xfrm>
        </p:spPr>
        <p:txBody>
          <a:bodyPr vert="vert">
            <a:normAutofit fontScale="90000"/>
          </a:bodyPr>
          <a:lstStyle/>
          <a:p>
            <a:pPr algn="l"/>
            <a:r>
              <a:rPr lang="en-US" dirty="0"/>
              <a:t>Sample Workbooks</a:t>
            </a:r>
          </a:p>
        </p:txBody>
      </p:sp>
      <p:pic>
        <p:nvPicPr>
          <p:cNvPr id="2" name="Picture 1">
            <a:extLst>
              <a:ext uri="{FF2B5EF4-FFF2-40B4-BE49-F238E27FC236}">
                <a16:creationId xmlns:a16="http://schemas.microsoft.com/office/drawing/2014/main" id="{3617A831-B0BE-4976-8D4E-FC822B3A8246}"/>
              </a:ext>
            </a:extLst>
          </p:cNvPr>
          <p:cNvPicPr>
            <a:picLocks noChangeAspect="1"/>
          </p:cNvPicPr>
          <p:nvPr/>
        </p:nvPicPr>
        <p:blipFill>
          <a:blip r:embed="rId3"/>
          <a:stretch>
            <a:fillRect/>
          </a:stretch>
        </p:blipFill>
        <p:spPr>
          <a:xfrm>
            <a:off x="172385" y="783043"/>
            <a:ext cx="6298903" cy="3391717"/>
          </a:xfrm>
          <a:prstGeom prst="rect">
            <a:avLst/>
          </a:prstGeom>
        </p:spPr>
      </p:pic>
      <p:pic>
        <p:nvPicPr>
          <p:cNvPr id="3" name="Picture 2">
            <a:extLst>
              <a:ext uri="{FF2B5EF4-FFF2-40B4-BE49-F238E27FC236}">
                <a16:creationId xmlns:a16="http://schemas.microsoft.com/office/drawing/2014/main" id="{03026FAA-9E17-4ADB-A534-E48DF4A9DE90}"/>
              </a:ext>
            </a:extLst>
          </p:cNvPr>
          <p:cNvPicPr>
            <a:picLocks noChangeAspect="1"/>
          </p:cNvPicPr>
          <p:nvPr/>
        </p:nvPicPr>
        <p:blipFill>
          <a:blip r:embed="rId4"/>
          <a:stretch>
            <a:fillRect/>
          </a:stretch>
        </p:blipFill>
        <p:spPr>
          <a:xfrm>
            <a:off x="5720711" y="3351783"/>
            <a:ext cx="6294953" cy="3391717"/>
          </a:xfrm>
          <a:prstGeom prst="rect">
            <a:avLst/>
          </a:prstGeom>
        </p:spPr>
      </p:pic>
    </p:spTree>
    <p:extLst>
      <p:ext uri="{BB962C8B-B14F-4D97-AF65-F5344CB8AC3E}">
        <p14:creationId xmlns:p14="http://schemas.microsoft.com/office/powerpoint/2010/main" val="39380324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1991845" y="-1991845"/>
            <a:ext cx="586598" cy="4570285"/>
          </a:xfrm>
        </p:spPr>
        <p:txBody>
          <a:bodyPr vert="vert">
            <a:normAutofit fontScale="90000"/>
          </a:bodyPr>
          <a:lstStyle/>
          <a:p>
            <a:pPr algn="l"/>
            <a:br>
              <a:rPr lang="en-US" dirty="0"/>
            </a:br>
            <a:r>
              <a:rPr lang="en-US" dirty="0"/>
              <a:t> Anatomy of a View</a:t>
            </a:r>
          </a:p>
        </p:txBody>
      </p:sp>
      <p:pic>
        <p:nvPicPr>
          <p:cNvPr id="13" name="Picture 12">
            <a:extLst>
              <a:ext uri="{FF2B5EF4-FFF2-40B4-BE49-F238E27FC236}">
                <a16:creationId xmlns:a16="http://schemas.microsoft.com/office/drawing/2014/main" id="{9AC22E88-6663-4E7F-85E5-C189E06991F2}"/>
              </a:ext>
            </a:extLst>
          </p:cNvPr>
          <p:cNvPicPr>
            <a:picLocks noChangeAspect="1"/>
          </p:cNvPicPr>
          <p:nvPr/>
        </p:nvPicPr>
        <p:blipFill>
          <a:blip r:embed="rId3"/>
          <a:stretch>
            <a:fillRect/>
          </a:stretch>
        </p:blipFill>
        <p:spPr>
          <a:xfrm>
            <a:off x="419725" y="659567"/>
            <a:ext cx="11707317" cy="6143066"/>
          </a:xfrm>
          <a:prstGeom prst="rect">
            <a:avLst/>
          </a:prstGeom>
        </p:spPr>
      </p:pic>
    </p:spTree>
    <p:extLst>
      <p:ext uri="{BB962C8B-B14F-4D97-AF65-F5344CB8AC3E}">
        <p14:creationId xmlns:p14="http://schemas.microsoft.com/office/powerpoint/2010/main" val="2242419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6F1B9-8413-4817-9B7A-CFC32F3F50BB}"/>
              </a:ext>
            </a:extLst>
          </p:cNvPr>
          <p:cNvSpPr>
            <a:spLocks noGrp="1"/>
          </p:cNvSpPr>
          <p:nvPr>
            <p:ph type="title"/>
          </p:nvPr>
        </p:nvSpPr>
        <p:spPr>
          <a:xfrm>
            <a:off x="887417" y="955260"/>
            <a:ext cx="10058400" cy="862927"/>
          </a:xfrm>
        </p:spPr>
        <p:txBody>
          <a:bodyPr>
            <a:normAutofit/>
          </a:bodyPr>
          <a:lstStyle/>
          <a:p>
            <a:pPr algn="ctr"/>
            <a:r>
              <a:rPr lang="en-US" dirty="0">
                <a:ea typeface="Roboto" panose="02000000000000000000" pitchFamily="2" charset="0"/>
              </a:rPr>
              <a:t>Visual Field Cues</a:t>
            </a:r>
          </a:p>
        </p:txBody>
      </p:sp>
      <p:pic>
        <p:nvPicPr>
          <p:cNvPr id="4" name="Picture 3">
            <a:extLst>
              <a:ext uri="{FF2B5EF4-FFF2-40B4-BE49-F238E27FC236}">
                <a16:creationId xmlns:a16="http://schemas.microsoft.com/office/drawing/2014/main" id="{10D4EE42-2904-4E61-AC9A-83C8B2805B86}"/>
              </a:ext>
            </a:extLst>
          </p:cNvPr>
          <p:cNvPicPr>
            <a:picLocks noChangeAspect="1"/>
          </p:cNvPicPr>
          <p:nvPr/>
        </p:nvPicPr>
        <p:blipFill>
          <a:blip r:embed="rId3"/>
          <a:stretch>
            <a:fillRect/>
          </a:stretch>
        </p:blipFill>
        <p:spPr>
          <a:xfrm>
            <a:off x="2001186" y="2358522"/>
            <a:ext cx="8639032" cy="3544218"/>
          </a:xfrm>
          <a:prstGeom prst="rect">
            <a:avLst/>
          </a:prstGeom>
        </p:spPr>
      </p:pic>
    </p:spTree>
    <p:extLst>
      <p:ext uri="{BB962C8B-B14F-4D97-AF65-F5344CB8AC3E}">
        <p14:creationId xmlns:p14="http://schemas.microsoft.com/office/powerpoint/2010/main" val="1931765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473D941-1D5B-498D-92A7-41DCC7B0A1EA}"/>
              </a:ext>
            </a:extLst>
          </p:cNvPr>
          <p:cNvSpPr/>
          <p:nvPr/>
        </p:nvSpPr>
        <p:spPr>
          <a:xfrm>
            <a:off x="527783" y="1754985"/>
            <a:ext cx="11136430" cy="307401"/>
          </a:xfrm>
          <a:prstGeom prst="rect">
            <a:avLst/>
          </a:prstGeom>
          <a:solidFill>
            <a:srgbClr val="A6ABAC">
              <a:alpha val="4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6334D277-1C9C-4A6C-B971-A83F598B995B}"/>
              </a:ext>
            </a:extLst>
          </p:cNvPr>
          <p:cNvGraphicFramePr>
            <a:graphicFrameLocks noGrp="1"/>
          </p:cNvGraphicFramePr>
          <p:nvPr>
            <p:extLst>
              <p:ext uri="{D42A27DB-BD31-4B8C-83A1-F6EECF244321}">
                <p14:modId xmlns:p14="http://schemas.microsoft.com/office/powerpoint/2010/main" val="2568629828"/>
              </p:ext>
            </p:extLst>
          </p:nvPr>
        </p:nvGraphicFramePr>
        <p:xfrm>
          <a:off x="527785" y="1260735"/>
          <a:ext cx="11136430" cy="4803860"/>
        </p:xfrm>
        <a:graphic>
          <a:graphicData uri="http://schemas.openxmlformats.org/drawingml/2006/table">
            <a:tbl>
              <a:tblPr firstRow="1" bandRow="1">
                <a:tableStyleId>{69012ECD-51FC-41F1-AA8D-1B2483CD663E}</a:tableStyleId>
              </a:tblPr>
              <a:tblGrid>
                <a:gridCol w="4716379">
                  <a:extLst>
                    <a:ext uri="{9D8B030D-6E8A-4147-A177-3AD203B41FA5}">
                      <a16:colId xmlns:a16="http://schemas.microsoft.com/office/drawing/2014/main" val="20000"/>
                    </a:ext>
                  </a:extLst>
                </a:gridCol>
                <a:gridCol w="6420051">
                  <a:extLst>
                    <a:ext uri="{9D8B030D-6E8A-4147-A177-3AD203B41FA5}">
                      <a16:colId xmlns:a16="http://schemas.microsoft.com/office/drawing/2014/main" val="20001"/>
                    </a:ext>
                  </a:extLst>
                </a:gridCol>
              </a:tblGrid>
              <a:tr h="477376">
                <a:tc>
                  <a:txBody>
                    <a:bodyPr/>
                    <a:lstStyle>
                      <a:lvl1pPr marL="0" algn="l" defTabSz="914400" rtl="0" eaLnBrk="1" latinLnBrk="0" hangingPunct="1">
                        <a:defRPr sz="1800" b="1" kern="1200">
                          <a:solidFill>
                            <a:schemeClr val="lt1"/>
                          </a:solidFill>
                          <a:latin typeface="Merriweather Light"/>
                        </a:defRPr>
                      </a:lvl1pPr>
                      <a:lvl2pPr marL="457200" algn="l" defTabSz="914400" rtl="0" eaLnBrk="1" latinLnBrk="0" hangingPunct="1">
                        <a:defRPr sz="1800" b="1" kern="1200">
                          <a:solidFill>
                            <a:schemeClr val="lt1"/>
                          </a:solidFill>
                          <a:latin typeface="Merriweather Light"/>
                        </a:defRPr>
                      </a:lvl2pPr>
                      <a:lvl3pPr marL="914400" algn="l" defTabSz="914400" rtl="0" eaLnBrk="1" latinLnBrk="0" hangingPunct="1">
                        <a:defRPr sz="1800" b="1" kern="1200">
                          <a:solidFill>
                            <a:schemeClr val="lt1"/>
                          </a:solidFill>
                          <a:latin typeface="Merriweather Light"/>
                        </a:defRPr>
                      </a:lvl3pPr>
                      <a:lvl4pPr marL="1371600" algn="l" defTabSz="914400" rtl="0" eaLnBrk="1" latinLnBrk="0" hangingPunct="1">
                        <a:defRPr sz="1800" b="1" kern="1200">
                          <a:solidFill>
                            <a:schemeClr val="lt1"/>
                          </a:solidFill>
                          <a:latin typeface="Merriweather Light"/>
                        </a:defRPr>
                      </a:lvl4pPr>
                      <a:lvl5pPr marL="1828800" algn="l" defTabSz="914400" rtl="0" eaLnBrk="1" latinLnBrk="0" hangingPunct="1">
                        <a:defRPr sz="1800" b="1" kern="1200">
                          <a:solidFill>
                            <a:schemeClr val="lt1"/>
                          </a:solidFill>
                          <a:latin typeface="Merriweather Light"/>
                        </a:defRPr>
                      </a:lvl5pPr>
                      <a:lvl6pPr marL="2286000" algn="l" defTabSz="914400" rtl="0" eaLnBrk="1" latinLnBrk="0" hangingPunct="1">
                        <a:defRPr sz="1800" b="1" kern="1200">
                          <a:solidFill>
                            <a:schemeClr val="lt1"/>
                          </a:solidFill>
                          <a:latin typeface="Merriweather Light"/>
                        </a:defRPr>
                      </a:lvl6pPr>
                      <a:lvl7pPr marL="2743200" algn="l" defTabSz="914400" rtl="0" eaLnBrk="1" latinLnBrk="0" hangingPunct="1">
                        <a:defRPr sz="1800" b="1" kern="1200">
                          <a:solidFill>
                            <a:schemeClr val="lt1"/>
                          </a:solidFill>
                          <a:latin typeface="Merriweather Light"/>
                        </a:defRPr>
                      </a:lvl7pPr>
                      <a:lvl8pPr marL="3200400" algn="l" defTabSz="914400" rtl="0" eaLnBrk="1" latinLnBrk="0" hangingPunct="1">
                        <a:defRPr sz="1800" b="1" kern="1200">
                          <a:solidFill>
                            <a:schemeClr val="lt1"/>
                          </a:solidFill>
                          <a:latin typeface="Merriweather Light"/>
                        </a:defRPr>
                      </a:lvl8pPr>
                      <a:lvl9pPr marL="3657600" algn="l" defTabSz="914400" rtl="0" eaLnBrk="1" latinLnBrk="0" hangingPunct="1">
                        <a:defRPr sz="1800" b="1" kern="1200">
                          <a:solidFill>
                            <a:schemeClr val="lt1"/>
                          </a:solidFill>
                          <a:latin typeface="Merriweather Light"/>
                        </a:defRPr>
                      </a:lvl9pPr>
                    </a:lstStyle>
                    <a:p>
                      <a:pPr algn="l"/>
                      <a:r>
                        <a:rPr lang="en-US" sz="2600" dirty="0"/>
                        <a:t>Type</a:t>
                      </a:r>
                      <a:r>
                        <a:rPr lang="en-US" sz="2600" baseline="0" dirty="0"/>
                        <a:t> and Extension</a:t>
                      </a:r>
                      <a:endParaRPr lang="en-US" sz="2600" b="0" dirty="0">
                        <a:solidFill>
                          <a:schemeClr val="bg2"/>
                        </a:solidFill>
                        <a:latin typeface="BentonSans Book"/>
                      </a:endParaRPr>
                    </a:p>
                  </a:txBody>
                  <a:tcPr marL="182878" marR="182878" anchor="ctr"/>
                </a:tc>
                <a:tc>
                  <a:txBody>
                    <a:bodyPr/>
                    <a:lstStyle>
                      <a:lvl1pPr marL="0" algn="l" defTabSz="914400" rtl="0" eaLnBrk="1" latinLnBrk="0" hangingPunct="1">
                        <a:defRPr sz="1800" b="1" kern="1200">
                          <a:solidFill>
                            <a:schemeClr val="lt1"/>
                          </a:solidFill>
                          <a:latin typeface="Merriweather Light"/>
                        </a:defRPr>
                      </a:lvl1pPr>
                      <a:lvl2pPr marL="457200" algn="l" defTabSz="914400" rtl="0" eaLnBrk="1" latinLnBrk="0" hangingPunct="1">
                        <a:defRPr sz="1800" b="1" kern="1200">
                          <a:solidFill>
                            <a:schemeClr val="lt1"/>
                          </a:solidFill>
                          <a:latin typeface="Merriweather Light"/>
                        </a:defRPr>
                      </a:lvl2pPr>
                      <a:lvl3pPr marL="914400" algn="l" defTabSz="914400" rtl="0" eaLnBrk="1" latinLnBrk="0" hangingPunct="1">
                        <a:defRPr sz="1800" b="1" kern="1200">
                          <a:solidFill>
                            <a:schemeClr val="lt1"/>
                          </a:solidFill>
                          <a:latin typeface="Merriweather Light"/>
                        </a:defRPr>
                      </a:lvl3pPr>
                      <a:lvl4pPr marL="1371600" algn="l" defTabSz="914400" rtl="0" eaLnBrk="1" latinLnBrk="0" hangingPunct="1">
                        <a:defRPr sz="1800" b="1" kern="1200">
                          <a:solidFill>
                            <a:schemeClr val="lt1"/>
                          </a:solidFill>
                          <a:latin typeface="Merriweather Light"/>
                        </a:defRPr>
                      </a:lvl4pPr>
                      <a:lvl5pPr marL="1828800" algn="l" defTabSz="914400" rtl="0" eaLnBrk="1" latinLnBrk="0" hangingPunct="1">
                        <a:defRPr sz="1800" b="1" kern="1200">
                          <a:solidFill>
                            <a:schemeClr val="lt1"/>
                          </a:solidFill>
                          <a:latin typeface="Merriweather Light"/>
                        </a:defRPr>
                      </a:lvl5pPr>
                      <a:lvl6pPr marL="2286000" algn="l" defTabSz="914400" rtl="0" eaLnBrk="1" latinLnBrk="0" hangingPunct="1">
                        <a:defRPr sz="1800" b="1" kern="1200">
                          <a:solidFill>
                            <a:schemeClr val="lt1"/>
                          </a:solidFill>
                          <a:latin typeface="Merriweather Light"/>
                        </a:defRPr>
                      </a:lvl6pPr>
                      <a:lvl7pPr marL="2743200" algn="l" defTabSz="914400" rtl="0" eaLnBrk="1" latinLnBrk="0" hangingPunct="1">
                        <a:defRPr sz="1800" b="1" kern="1200">
                          <a:solidFill>
                            <a:schemeClr val="lt1"/>
                          </a:solidFill>
                          <a:latin typeface="Merriweather Light"/>
                        </a:defRPr>
                      </a:lvl7pPr>
                      <a:lvl8pPr marL="3200400" algn="l" defTabSz="914400" rtl="0" eaLnBrk="1" latinLnBrk="0" hangingPunct="1">
                        <a:defRPr sz="1800" b="1" kern="1200">
                          <a:solidFill>
                            <a:schemeClr val="lt1"/>
                          </a:solidFill>
                          <a:latin typeface="Merriweather Light"/>
                        </a:defRPr>
                      </a:lvl8pPr>
                      <a:lvl9pPr marL="3657600" algn="l" defTabSz="914400" rtl="0" eaLnBrk="1" latinLnBrk="0" hangingPunct="1">
                        <a:defRPr sz="1800" b="1" kern="1200">
                          <a:solidFill>
                            <a:schemeClr val="lt1"/>
                          </a:solidFill>
                          <a:latin typeface="Merriweather Light"/>
                        </a:defRPr>
                      </a:lvl9pPr>
                    </a:lstStyle>
                    <a:p>
                      <a:r>
                        <a:rPr lang="en-US" sz="2600" dirty="0"/>
                        <a:t>Description</a:t>
                      </a:r>
                      <a:endParaRPr lang="en-US" sz="2600" b="0" dirty="0">
                        <a:solidFill>
                          <a:schemeClr val="bg2"/>
                        </a:solidFill>
                        <a:latin typeface="BentonSans Book"/>
                      </a:endParaRPr>
                    </a:p>
                  </a:txBody>
                  <a:tcPr marL="182878" marR="182878" anchor="ctr"/>
                </a:tc>
                <a:extLst>
                  <a:ext uri="{0D108BD9-81ED-4DB2-BD59-A6C34878D82A}">
                    <a16:rowId xmlns:a16="http://schemas.microsoft.com/office/drawing/2014/main" val="10000"/>
                  </a:ext>
                </a:extLst>
              </a:tr>
              <a:tr h="1027050">
                <a:tc>
                  <a:txBody>
                    <a:bodyPr/>
                    <a:lstStyle/>
                    <a:p>
                      <a:pPr marL="0" marR="0" algn="l">
                        <a:lnSpc>
                          <a:spcPts val="1400"/>
                        </a:lnSpc>
                        <a:spcBef>
                          <a:spcPts val="0"/>
                        </a:spcBef>
                        <a:spcAft>
                          <a:spcPts val="1000"/>
                        </a:spcAft>
                      </a:pPr>
                      <a:r>
                        <a:rPr lang="en-US" sz="2000" kern="1200" dirty="0"/>
                        <a:t>Tableau workbooks (.twb)</a:t>
                      </a:r>
                      <a:endParaRPr lang="en-US" sz="2000" b="0" kern="1200" dirty="0">
                        <a:solidFill>
                          <a:schemeClr val="tx1"/>
                        </a:solidFill>
                        <a:latin typeface="+mn-lt"/>
                        <a:ea typeface="+mn-ea"/>
                        <a:cs typeface="+mn-cs"/>
                      </a:endParaRPr>
                    </a:p>
                  </a:txBody>
                  <a:tcPr anchor="b"/>
                </a:tc>
                <a:tc>
                  <a:txBody>
                    <a:bodyPr/>
                    <a:lstStyle/>
                    <a:p>
                      <a:pPr marL="0" marR="0">
                        <a:lnSpc>
                          <a:spcPct val="100000"/>
                        </a:lnSpc>
                        <a:spcBef>
                          <a:spcPts val="0"/>
                        </a:spcBef>
                        <a:spcAft>
                          <a:spcPts val="1000"/>
                        </a:spcAft>
                      </a:pPr>
                      <a:r>
                        <a:rPr lang="en-US" sz="1800" kern="1200" dirty="0"/>
                        <a:t>Contain one or more worksheets and dashboards, and always refer to data outside of the workbook itself.</a:t>
                      </a:r>
                      <a:endParaRPr lang="en-US" sz="1800" kern="1200" dirty="0">
                        <a:solidFill>
                          <a:schemeClr val="tx1">
                            <a:lumMod val="65000"/>
                            <a:lumOff val="35000"/>
                          </a:schemeClr>
                        </a:solidFill>
                        <a:latin typeface="+mn-lt"/>
                        <a:ea typeface="+mn-ea"/>
                        <a:cs typeface="+mn-cs"/>
                      </a:endParaRPr>
                    </a:p>
                  </a:txBody>
                  <a:tcPr anchor="b"/>
                </a:tc>
                <a:extLst>
                  <a:ext uri="{0D108BD9-81ED-4DB2-BD59-A6C34878D82A}">
                    <a16:rowId xmlns:a16="http://schemas.microsoft.com/office/drawing/2014/main" val="10001"/>
                  </a:ext>
                </a:extLst>
              </a:tr>
              <a:tr h="1076102">
                <a:tc>
                  <a:txBody>
                    <a:bodyPr/>
                    <a:lstStyle/>
                    <a:p>
                      <a:pPr marL="0" marR="0" algn="l">
                        <a:spcBef>
                          <a:spcPts val="0"/>
                        </a:spcBef>
                        <a:spcAft>
                          <a:spcPts val="0"/>
                        </a:spcAft>
                      </a:pPr>
                      <a:r>
                        <a:rPr lang="en-US" sz="2000" kern="1200" dirty="0"/>
                        <a:t>Tableau Packaged Workbooks (.twbx)</a:t>
                      </a:r>
                      <a:endParaRPr lang="en-US" sz="2000" b="0" kern="1200" dirty="0">
                        <a:solidFill>
                          <a:schemeClr val="tx1"/>
                        </a:solidFill>
                        <a:latin typeface="+mn-lt"/>
                        <a:ea typeface="+mn-ea"/>
                        <a:cs typeface="+mn-cs"/>
                      </a:endParaRPr>
                    </a:p>
                  </a:txBody>
                  <a:tcPr anchor="b"/>
                </a:tc>
                <a:tc>
                  <a:txBody>
                    <a:bodyPr/>
                    <a:lstStyle/>
                    <a:p>
                      <a:pPr marL="0" marR="0">
                        <a:lnSpc>
                          <a:spcPct val="100000"/>
                        </a:lnSpc>
                        <a:spcBef>
                          <a:spcPts val="0"/>
                        </a:spcBef>
                        <a:spcAft>
                          <a:spcPts val="1000"/>
                        </a:spcAft>
                      </a:pPr>
                      <a:r>
                        <a:rPr lang="en-US" sz="1800" kern="1200" dirty="0"/>
                        <a:t>Contain a workbook along with any supporting local file data sources and background images. </a:t>
                      </a:r>
                      <a:endParaRPr lang="en-US" sz="1800" kern="1200" dirty="0">
                        <a:solidFill>
                          <a:schemeClr val="tx1">
                            <a:lumMod val="65000"/>
                            <a:lumOff val="35000"/>
                          </a:schemeClr>
                        </a:solidFill>
                        <a:latin typeface="+mn-lt"/>
                        <a:ea typeface="+mn-ea"/>
                        <a:cs typeface="+mn-cs"/>
                      </a:endParaRPr>
                    </a:p>
                  </a:txBody>
                  <a:tcPr anchor="b"/>
                </a:tc>
                <a:extLst>
                  <a:ext uri="{0D108BD9-81ED-4DB2-BD59-A6C34878D82A}">
                    <a16:rowId xmlns:a16="http://schemas.microsoft.com/office/drawing/2014/main" val="10002"/>
                  </a:ext>
                </a:extLst>
              </a:tr>
              <a:tr h="1160133">
                <a:tc>
                  <a:txBody>
                    <a:bodyPr/>
                    <a:lstStyle/>
                    <a:p>
                      <a:pPr marL="0" marR="0" algn="l">
                        <a:spcBef>
                          <a:spcPts val="0"/>
                        </a:spcBef>
                        <a:spcAft>
                          <a:spcPts val="0"/>
                        </a:spcAft>
                      </a:pPr>
                      <a:r>
                        <a:rPr lang="en-US" sz="2000" kern="1200" dirty="0"/>
                        <a:t>Tableau Data Extract (.hyper)</a:t>
                      </a:r>
                      <a:endParaRPr lang="en-US" sz="2000" b="0" kern="1200" dirty="0">
                        <a:solidFill>
                          <a:schemeClr val="tx1"/>
                        </a:solidFill>
                        <a:latin typeface="+mn-lt"/>
                        <a:ea typeface="+mn-ea"/>
                        <a:cs typeface="+mn-cs"/>
                      </a:endParaRPr>
                    </a:p>
                  </a:txBody>
                  <a:tcPr anchor="b"/>
                </a:tc>
                <a:tc>
                  <a:txBody>
                    <a:bodyPr/>
                    <a:lstStyle/>
                    <a:p>
                      <a:pPr marL="0" marR="0">
                        <a:lnSpc>
                          <a:spcPct val="100000"/>
                        </a:lnSpc>
                        <a:spcBef>
                          <a:spcPts val="0"/>
                        </a:spcBef>
                        <a:spcAft>
                          <a:spcPts val="1000"/>
                        </a:spcAft>
                      </a:pPr>
                      <a:r>
                        <a:rPr lang="en-US" sz="1800" kern="1200" dirty="0"/>
                        <a:t>Local copy of an entire data source or a subset that you can use to share data or work offline and improve performance and efficiency.</a:t>
                      </a:r>
                      <a:endParaRPr lang="en-US" sz="1800" kern="1200" dirty="0">
                        <a:solidFill>
                          <a:schemeClr val="tx1">
                            <a:lumMod val="65000"/>
                            <a:lumOff val="35000"/>
                          </a:schemeClr>
                        </a:solidFill>
                        <a:latin typeface="+mn-lt"/>
                        <a:ea typeface="+mn-ea"/>
                        <a:cs typeface="+mn-cs"/>
                      </a:endParaRPr>
                    </a:p>
                  </a:txBody>
                  <a:tcPr anchor="b"/>
                </a:tc>
                <a:extLst>
                  <a:ext uri="{0D108BD9-81ED-4DB2-BD59-A6C34878D82A}">
                    <a16:rowId xmlns:a16="http://schemas.microsoft.com/office/drawing/2014/main" val="10004"/>
                  </a:ext>
                </a:extLst>
              </a:tr>
              <a:tr h="1052895">
                <a:tc>
                  <a:txBody>
                    <a:bodyPr/>
                    <a:lstStyle/>
                    <a:p>
                      <a:pPr marL="0" marR="0" algn="l">
                        <a:spcBef>
                          <a:spcPts val="0"/>
                        </a:spcBef>
                        <a:spcAft>
                          <a:spcPts val="0"/>
                        </a:spcAft>
                      </a:pPr>
                      <a:r>
                        <a:rPr lang="en-US" sz="2000" kern="1200" dirty="0"/>
                        <a:t>Tableau Data Connection (.</a:t>
                      </a:r>
                      <a:r>
                        <a:rPr lang="en-US" sz="2000" kern="1200" dirty="0" err="1"/>
                        <a:t>tds</a:t>
                      </a:r>
                      <a:r>
                        <a:rPr lang="en-US" sz="2000" kern="1200" dirty="0"/>
                        <a:t>)</a:t>
                      </a:r>
                      <a:endParaRPr lang="en-US" sz="2000" b="0" kern="1200" dirty="0">
                        <a:solidFill>
                          <a:schemeClr val="tx1"/>
                        </a:solidFill>
                        <a:latin typeface="+mn-lt"/>
                        <a:ea typeface="+mn-ea"/>
                        <a:cs typeface="+mn-cs"/>
                      </a:endParaRPr>
                    </a:p>
                  </a:txBody>
                  <a:tcPr anchor="b"/>
                </a:tc>
                <a:tc>
                  <a:txBody>
                    <a:bodyPr/>
                    <a:lstStyle/>
                    <a:p>
                      <a:pPr marL="0" marR="0">
                        <a:lnSpc>
                          <a:spcPct val="100000"/>
                        </a:lnSpc>
                        <a:spcBef>
                          <a:spcPts val="0"/>
                        </a:spcBef>
                        <a:spcAft>
                          <a:spcPts val="1000"/>
                        </a:spcAft>
                      </a:pPr>
                      <a:r>
                        <a:rPr lang="en-US" sz="1800" kern="1200" dirty="0"/>
                        <a:t>The underlying data and store metadata related to the data source.</a:t>
                      </a:r>
                      <a:endParaRPr lang="en-US" sz="1800" kern="1200" dirty="0">
                        <a:solidFill>
                          <a:schemeClr val="tx1">
                            <a:lumMod val="65000"/>
                            <a:lumOff val="35000"/>
                          </a:schemeClr>
                        </a:solidFill>
                        <a:latin typeface="+mn-lt"/>
                        <a:ea typeface="+mn-ea"/>
                        <a:cs typeface="+mn-cs"/>
                      </a:endParaRPr>
                    </a:p>
                  </a:txBody>
                  <a:tcPr anchor="b"/>
                </a:tc>
                <a:extLst>
                  <a:ext uri="{0D108BD9-81ED-4DB2-BD59-A6C34878D82A}">
                    <a16:rowId xmlns:a16="http://schemas.microsoft.com/office/drawing/2014/main" val="10005"/>
                  </a:ext>
                </a:extLst>
              </a:tr>
            </a:tbl>
          </a:graphicData>
        </a:graphic>
      </p:graphicFrame>
      <p:sp>
        <p:nvSpPr>
          <p:cNvPr id="9" name="Rectangle 8">
            <a:extLst>
              <a:ext uri="{FF2B5EF4-FFF2-40B4-BE49-F238E27FC236}">
                <a16:creationId xmlns:a16="http://schemas.microsoft.com/office/drawing/2014/main" id="{3E7A0E30-5F84-48B7-AD1A-F723F36CA20C}"/>
              </a:ext>
            </a:extLst>
          </p:cNvPr>
          <p:cNvSpPr/>
          <p:nvPr/>
        </p:nvSpPr>
        <p:spPr>
          <a:xfrm>
            <a:off x="527783" y="3852866"/>
            <a:ext cx="11136430" cy="307401"/>
          </a:xfrm>
          <a:prstGeom prst="rect">
            <a:avLst/>
          </a:prstGeom>
          <a:solidFill>
            <a:srgbClr val="A6ABAC">
              <a:alpha val="4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66F1B9-8413-4817-9B7A-CFC32F3F50BB}"/>
              </a:ext>
            </a:extLst>
          </p:cNvPr>
          <p:cNvSpPr>
            <a:spLocks noGrp="1"/>
          </p:cNvSpPr>
          <p:nvPr>
            <p:ph type="title" idx="4294967295"/>
          </p:nvPr>
        </p:nvSpPr>
        <p:spPr>
          <a:xfrm>
            <a:off x="778626" y="284827"/>
            <a:ext cx="10058400" cy="862013"/>
          </a:xfrm>
        </p:spPr>
        <p:txBody>
          <a:bodyPr>
            <a:normAutofit/>
          </a:bodyPr>
          <a:lstStyle/>
          <a:p>
            <a:pPr algn="ctr"/>
            <a:r>
              <a:rPr lang="en-US" dirty="0">
                <a:latin typeface="Roboto" panose="02000000000000000000" pitchFamily="2" charset="0"/>
                <a:ea typeface="Roboto" panose="02000000000000000000" pitchFamily="2" charset="0"/>
              </a:rPr>
              <a:t>File and Data Types</a:t>
            </a:r>
          </a:p>
        </p:txBody>
      </p:sp>
      <p:sp>
        <p:nvSpPr>
          <p:cNvPr id="6" name="TextBox 5">
            <a:extLst>
              <a:ext uri="{FF2B5EF4-FFF2-40B4-BE49-F238E27FC236}">
                <a16:creationId xmlns:a16="http://schemas.microsoft.com/office/drawing/2014/main" id="{8788F78A-2E99-46F6-B754-00461B0A91A8}"/>
              </a:ext>
            </a:extLst>
          </p:cNvPr>
          <p:cNvSpPr txBox="1"/>
          <p:nvPr/>
        </p:nvSpPr>
        <p:spPr>
          <a:xfrm rot="5400000">
            <a:off x="953371" y="3380923"/>
            <a:ext cx="400110" cy="1251285"/>
          </a:xfrm>
          <a:prstGeom prst="rect">
            <a:avLst/>
          </a:prstGeom>
          <a:noFill/>
          <a:ln>
            <a:noFill/>
          </a:ln>
        </p:spPr>
        <p:txBody>
          <a:bodyPr vert="vert270" wrap="square" rtlCol="0" anchor="b" anchorCtr="0">
            <a:spAutoFit/>
          </a:bodyPr>
          <a:lstStyle/>
          <a:p>
            <a:r>
              <a:rPr lang="en-US" sz="1400" dirty="0"/>
              <a:t>Data Types</a:t>
            </a:r>
          </a:p>
        </p:txBody>
      </p:sp>
      <p:sp>
        <p:nvSpPr>
          <p:cNvPr id="7" name="TextBox 6">
            <a:extLst>
              <a:ext uri="{FF2B5EF4-FFF2-40B4-BE49-F238E27FC236}">
                <a16:creationId xmlns:a16="http://schemas.microsoft.com/office/drawing/2014/main" id="{AF641A98-98C8-46F1-A473-03E4F0D47786}"/>
              </a:ext>
            </a:extLst>
          </p:cNvPr>
          <p:cNvSpPr txBox="1"/>
          <p:nvPr/>
        </p:nvSpPr>
        <p:spPr>
          <a:xfrm rot="5400000">
            <a:off x="953371" y="1283043"/>
            <a:ext cx="400110" cy="1251284"/>
          </a:xfrm>
          <a:prstGeom prst="rect">
            <a:avLst/>
          </a:prstGeom>
          <a:noFill/>
          <a:ln>
            <a:noFill/>
          </a:ln>
        </p:spPr>
        <p:txBody>
          <a:bodyPr vert="vert270" wrap="square" rtlCol="0" anchor="b" anchorCtr="0">
            <a:spAutoFit/>
          </a:bodyPr>
          <a:lstStyle>
            <a:defPPr>
              <a:defRPr lang="en-US"/>
            </a:defPPr>
            <a:lvl1pPr algn="ctr"/>
          </a:lstStyle>
          <a:p>
            <a:pPr algn="l"/>
            <a:r>
              <a:rPr lang="en-US" sz="1400" dirty="0"/>
              <a:t>File Types</a:t>
            </a:r>
          </a:p>
        </p:txBody>
      </p:sp>
    </p:spTree>
    <p:extLst>
      <p:ext uri="{BB962C8B-B14F-4D97-AF65-F5344CB8AC3E}">
        <p14:creationId xmlns:p14="http://schemas.microsoft.com/office/powerpoint/2010/main" val="4026817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6F1B9-8413-4817-9B7A-CFC32F3F50BB}"/>
              </a:ext>
            </a:extLst>
          </p:cNvPr>
          <p:cNvSpPr>
            <a:spLocks noGrp="1"/>
          </p:cNvSpPr>
          <p:nvPr>
            <p:ph type="title" idx="4294967295"/>
          </p:nvPr>
        </p:nvSpPr>
        <p:spPr>
          <a:xfrm>
            <a:off x="778626" y="284827"/>
            <a:ext cx="10058400" cy="862013"/>
          </a:xfrm>
        </p:spPr>
        <p:txBody>
          <a:bodyPr>
            <a:normAutofit/>
          </a:bodyPr>
          <a:lstStyle/>
          <a:p>
            <a:pPr algn="ctr"/>
            <a:r>
              <a:rPr lang="en-US" dirty="0">
                <a:latin typeface="Roboto" panose="02000000000000000000" pitchFamily="2" charset="0"/>
                <a:ea typeface="Roboto" panose="02000000000000000000" pitchFamily="2" charset="0"/>
              </a:rPr>
              <a:t>Quick Reference Guide</a:t>
            </a:r>
          </a:p>
        </p:txBody>
      </p:sp>
      <p:pic>
        <p:nvPicPr>
          <p:cNvPr id="4" name="Picture 3">
            <a:extLst>
              <a:ext uri="{FF2B5EF4-FFF2-40B4-BE49-F238E27FC236}">
                <a16:creationId xmlns:a16="http://schemas.microsoft.com/office/drawing/2014/main" id="{C4509707-1CEB-43BD-AAE5-C5822A28F657}"/>
              </a:ext>
            </a:extLst>
          </p:cNvPr>
          <p:cNvPicPr>
            <a:picLocks noChangeAspect="1"/>
          </p:cNvPicPr>
          <p:nvPr/>
        </p:nvPicPr>
        <p:blipFill>
          <a:blip r:embed="rId3"/>
          <a:stretch>
            <a:fillRect/>
          </a:stretch>
        </p:blipFill>
        <p:spPr>
          <a:xfrm>
            <a:off x="4472908" y="1448157"/>
            <a:ext cx="3048682" cy="2541953"/>
          </a:xfrm>
          <a:prstGeom prst="rect">
            <a:avLst/>
          </a:prstGeom>
        </p:spPr>
      </p:pic>
      <p:pic>
        <p:nvPicPr>
          <p:cNvPr id="10" name="Picture 9">
            <a:extLst>
              <a:ext uri="{FF2B5EF4-FFF2-40B4-BE49-F238E27FC236}">
                <a16:creationId xmlns:a16="http://schemas.microsoft.com/office/drawing/2014/main" id="{5541AF1C-C956-4C32-A5A2-A15BCD7E9CA9}"/>
              </a:ext>
            </a:extLst>
          </p:cNvPr>
          <p:cNvPicPr>
            <a:picLocks noChangeAspect="1"/>
          </p:cNvPicPr>
          <p:nvPr/>
        </p:nvPicPr>
        <p:blipFill>
          <a:blip r:embed="rId4"/>
          <a:stretch>
            <a:fillRect/>
          </a:stretch>
        </p:blipFill>
        <p:spPr>
          <a:xfrm>
            <a:off x="778626" y="1448157"/>
            <a:ext cx="2897547" cy="4102722"/>
          </a:xfrm>
          <a:prstGeom prst="rect">
            <a:avLst/>
          </a:prstGeom>
        </p:spPr>
      </p:pic>
      <p:pic>
        <p:nvPicPr>
          <p:cNvPr id="12" name="Picture 11">
            <a:extLst>
              <a:ext uri="{FF2B5EF4-FFF2-40B4-BE49-F238E27FC236}">
                <a16:creationId xmlns:a16="http://schemas.microsoft.com/office/drawing/2014/main" id="{A78A74DB-505B-4200-9639-D22F81DD8FE9}"/>
              </a:ext>
            </a:extLst>
          </p:cNvPr>
          <p:cNvPicPr>
            <a:picLocks noChangeAspect="1"/>
          </p:cNvPicPr>
          <p:nvPr/>
        </p:nvPicPr>
        <p:blipFill>
          <a:blip r:embed="rId5"/>
          <a:stretch>
            <a:fillRect/>
          </a:stretch>
        </p:blipFill>
        <p:spPr>
          <a:xfrm>
            <a:off x="8418402" y="1448157"/>
            <a:ext cx="3093402" cy="3190346"/>
          </a:xfrm>
          <a:prstGeom prst="rect">
            <a:avLst/>
          </a:prstGeom>
        </p:spPr>
      </p:pic>
    </p:spTree>
    <p:extLst>
      <p:ext uri="{BB962C8B-B14F-4D97-AF65-F5344CB8AC3E}">
        <p14:creationId xmlns:p14="http://schemas.microsoft.com/office/powerpoint/2010/main" val="2016162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81825" y="541432"/>
            <a:ext cx="10894851" cy="4194048"/>
          </a:xfrm>
        </p:spPr>
        <p:txBody>
          <a:bodyPr anchor="ctr">
            <a:normAutofit fontScale="90000"/>
          </a:bodyPr>
          <a:lstStyle/>
          <a:p>
            <a:pPr lvl="0"/>
            <a:r>
              <a:rPr lang="en-US" sz="4800" dirty="0">
                <a:solidFill>
                  <a:srgbClr val="FFFFFF"/>
                </a:solidFill>
                <a:latin typeface="Open Sans" panose="020B0606030504020204" pitchFamily="34" charset="0"/>
                <a:ea typeface="Open Sans" panose="020B0606030504020204" pitchFamily="34" charset="0"/>
                <a:cs typeface="Open Sans" panose="020B0606030504020204" pitchFamily="34" charset="0"/>
              </a:rPr>
              <a:t>The role of the data communicator is complex. </a:t>
            </a:r>
            <a:br>
              <a:rPr lang="en-US" sz="4800" dirty="0">
                <a:solidFill>
                  <a:srgbClr val="FFFFFF"/>
                </a:solidFill>
                <a:latin typeface="Open Sans" panose="020B0606030504020204" pitchFamily="34" charset="0"/>
                <a:ea typeface="Open Sans" panose="020B0606030504020204" pitchFamily="34" charset="0"/>
                <a:cs typeface="Open Sans" panose="020B0606030504020204" pitchFamily="34" charset="0"/>
              </a:rPr>
            </a:br>
            <a:br>
              <a:rPr lang="en-US" sz="4800" dirty="0">
                <a:solidFill>
                  <a:srgbClr val="FFFFFF"/>
                </a:solidFill>
                <a:latin typeface="Open Sans" panose="020B0606030504020204" pitchFamily="34" charset="0"/>
                <a:ea typeface="Open Sans" panose="020B0606030504020204" pitchFamily="34" charset="0"/>
                <a:cs typeface="Open Sans" panose="020B0606030504020204" pitchFamily="34" charset="0"/>
              </a:rPr>
            </a:br>
            <a:r>
              <a:rPr lang="en-US" sz="4800" dirty="0">
                <a:solidFill>
                  <a:srgbClr val="FFFFFF"/>
                </a:solidFill>
                <a:latin typeface="Open Sans" panose="020B0606030504020204" pitchFamily="34" charset="0"/>
                <a:ea typeface="Open Sans" panose="020B0606030504020204" pitchFamily="34" charset="0"/>
                <a:cs typeface="Open Sans" panose="020B0606030504020204" pitchFamily="34" charset="0"/>
              </a:rPr>
              <a:t>The goal should be to create “information experiences” that transform how audiences think about a subject and make better decisions.</a:t>
            </a:r>
            <a:endParaRPr lang="en-US" sz="48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Zach Gemignani, juice analytics</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A4A6C-25A7-4CFB-BC13-EDF2F4473845}"/>
              </a:ext>
            </a:extLst>
          </p:cNvPr>
          <p:cNvSpPr>
            <a:spLocks noGrp="1"/>
          </p:cNvSpPr>
          <p:nvPr>
            <p:ph type="title"/>
          </p:nvPr>
        </p:nvSpPr>
        <p:spPr/>
        <p:txBody>
          <a:bodyPr/>
          <a:lstStyle/>
          <a:p>
            <a:r>
              <a:rPr lang="en-US" dirty="0"/>
              <a:t>Kristy McGee</a:t>
            </a:r>
          </a:p>
        </p:txBody>
      </p:sp>
      <p:pic>
        <p:nvPicPr>
          <p:cNvPr id="5" name="Content Placeholder 4">
            <a:extLst>
              <a:ext uri="{FF2B5EF4-FFF2-40B4-BE49-F238E27FC236}">
                <a16:creationId xmlns:a16="http://schemas.microsoft.com/office/drawing/2014/main" id="{AD2B95D1-EC20-41DB-9343-9B9C76F5CF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22057" y="236728"/>
            <a:ext cx="2172663" cy="1629497"/>
          </a:xfrm>
        </p:spPr>
      </p:pic>
      <p:sp>
        <p:nvSpPr>
          <p:cNvPr id="6" name="TextBox 5">
            <a:extLst>
              <a:ext uri="{FF2B5EF4-FFF2-40B4-BE49-F238E27FC236}">
                <a16:creationId xmlns:a16="http://schemas.microsoft.com/office/drawing/2014/main" id="{D6EC6066-6F2E-4D66-8C74-35C5B7C9A6AC}"/>
              </a:ext>
            </a:extLst>
          </p:cNvPr>
          <p:cNvSpPr txBox="1"/>
          <p:nvPr/>
        </p:nvSpPr>
        <p:spPr>
          <a:xfrm>
            <a:off x="1828800" y="2655712"/>
            <a:ext cx="9692640" cy="3139321"/>
          </a:xfrm>
          <a:prstGeom prst="rect">
            <a:avLst/>
          </a:prstGeom>
          <a:noFill/>
        </p:spPr>
        <p:txBody>
          <a:bodyPr wrap="square" rtlCol="0">
            <a:spAutoFit/>
          </a:bodyPr>
          <a:lstStyle/>
          <a:p>
            <a:pPr>
              <a:lnSpc>
                <a:spcPct val="200000"/>
              </a:lnSpc>
            </a:pPr>
            <a:r>
              <a:rPr lang="en-US" dirty="0"/>
              <a:t>Nashville Unicorn</a:t>
            </a:r>
          </a:p>
          <a:p>
            <a:pPr>
              <a:lnSpc>
                <a:spcPct val="200000"/>
              </a:lnSpc>
            </a:pPr>
            <a:r>
              <a:rPr lang="en-US" dirty="0"/>
              <a:t>Reformed Accountant</a:t>
            </a:r>
          </a:p>
          <a:p>
            <a:pPr>
              <a:lnSpc>
                <a:spcPct val="200000"/>
              </a:lnSpc>
            </a:pPr>
            <a:r>
              <a:rPr lang="en-US" dirty="0"/>
              <a:t>Data Geek</a:t>
            </a:r>
          </a:p>
          <a:p>
            <a:pPr>
              <a:lnSpc>
                <a:spcPct val="200000"/>
              </a:lnSpc>
            </a:pPr>
            <a:r>
              <a:rPr lang="en-US" dirty="0"/>
              <a:t>Mother of 2 heathens</a:t>
            </a:r>
          </a:p>
          <a:p>
            <a:pPr>
              <a:lnSpc>
                <a:spcPct val="200000"/>
              </a:lnSpc>
            </a:pPr>
            <a:r>
              <a:rPr lang="en-US" dirty="0"/>
              <a:t>Leader of the Nashville Tableau User Group for 5 years</a:t>
            </a:r>
          </a:p>
          <a:p>
            <a:endParaRPr lang="en-US" dirty="0"/>
          </a:p>
        </p:txBody>
      </p:sp>
      <p:pic>
        <p:nvPicPr>
          <p:cNvPr id="8" name="Picture 7">
            <a:extLst>
              <a:ext uri="{FF2B5EF4-FFF2-40B4-BE49-F238E27FC236}">
                <a16:creationId xmlns:a16="http://schemas.microsoft.com/office/drawing/2014/main" id="{E66FC0A0-59AE-4ED4-A96F-311C78F830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3191" y="2784577"/>
            <a:ext cx="3048249" cy="2286187"/>
          </a:xfrm>
          <a:prstGeom prst="rect">
            <a:avLst/>
          </a:prstGeom>
        </p:spPr>
      </p:pic>
      <p:sp>
        <p:nvSpPr>
          <p:cNvPr id="9" name="TextBox 8">
            <a:extLst>
              <a:ext uri="{FF2B5EF4-FFF2-40B4-BE49-F238E27FC236}">
                <a16:creationId xmlns:a16="http://schemas.microsoft.com/office/drawing/2014/main" id="{359AED17-16FE-46B4-8EE2-DDFBD6B37D4A}"/>
              </a:ext>
            </a:extLst>
          </p:cNvPr>
          <p:cNvSpPr txBox="1"/>
          <p:nvPr/>
        </p:nvSpPr>
        <p:spPr>
          <a:xfrm>
            <a:off x="8246089" y="2415245"/>
            <a:ext cx="3524597" cy="369332"/>
          </a:xfrm>
          <a:prstGeom prst="rect">
            <a:avLst/>
          </a:prstGeom>
          <a:noFill/>
        </p:spPr>
        <p:txBody>
          <a:bodyPr wrap="square" rtlCol="0">
            <a:spAutoFit/>
          </a:bodyPr>
          <a:lstStyle/>
          <a:p>
            <a:r>
              <a:rPr lang="en-US" dirty="0"/>
              <a:t>I see data.  I see data EVERYWHERE</a:t>
            </a:r>
          </a:p>
        </p:txBody>
      </p:sp>
    </p:spTree>
    <p:extLst>
      <p:ext uri="{BB962C8B-B14F-4D97-AF65-F5344CB8AC3E}">
        <p14:creationId xmlns:p14="http://schemas.microsoft.com/office/powerpoint/2010/main" val="965000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D9CC8-B6E7-4756-8FBB-D168090F3FD0}"/>
              </a:ext>
            </a:extLst>
          </p:cNvPr>
          <p:cNvSpPr>
            <a:spLocks noGrp="1"/>
          </p:cNvSpPr>
          <p:nvPr>
            <p:ph type="title"/>
          </p:nvPr>
        </p:nvSpPr>
        <p:spPr/>
        <p:txBody>
          <a:bodyPr/>
          <a:lstStyle/>
          <a:p>
            <a:r>
              <a:rPr lang="en-US" dirty="0"/>
              <a:t>Tableau Platform</a:t>
            </a:r>
          </a:p>
        </p:txBody>
      </p:sp>
      <p:pic>
        <p:nvPicPr>
          <p:cNvPr id="4" name="Content Placeholder 4" descr="A screenshot of a cell phone&#10;&#10;Description generated with very high confidence">
            <a:extLst>
              <a:ext uri="{FF2B5EF4-FFF2-40B4-BE49-F238E27FC236}">
                <a16:creationId xmlns:a16="http://schemas.microsoft.com/office/drawing/2014/main" id="{E92F13D8-10D8-4EF2-90BF-55D89B5CFC97}"/>
              </a:ext>
            </a:extLst>
          </p:cNvPr>
          <p:cNvPicPr>
            <a:picLocks noGrp="1" noChangeAspect="1"/>
          </p:cNvPicPr>
          <p:nvPr>
            <p:ph idx="1"/>
          </p:nvPr>
        </p:nvPicPr>
        <p:blipFill>
          <a:blip r:embed="rId2"/>
          <a:stretch>
            <a:fillRect/>
          </a:stretch>
        </p:blipFill>
        <p:spPr>
          <a:xfrm>
            <a:off x="2668489" y="1980783"/>
            <a:ext cx="6400559" cy="4267039"/>
          </a:xfrm>
          <a:prstGeom prst="rect">
            <a:avLst/>
          </a:prstGeom>
        </p:spPr>
      </p:pic>
    </p:spTree>
    <p:extLst>
      <p:ext uri="{BB962C8B-B14F-4D97-AF65-F5344CB8AC3E}">
        <p14:creationId xmlns:p14="http://schemas.microsoft.com/office/powerpoint/2010/main" val="4262677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D9CC8-B6E7-4756-8FBB-D168090F3FD0}"/>
              </a:ext>
            </a:extLst>
          </p:cNvPr>
          <p:cNvSpPr>
            <a:spLocks noGrp="1"/>
          </p:cNvSpPr>
          <p:nvPr>
            <p:ph type="title"/>
          </p:nvPr>
        </p:nvSpPr>
        <p:spPr>
          <a:xfrm>
            <a:off x="314793" y="286603"/>
            <a:ext cx="11684833" cy="1450757"/>
          </a:xfrm>
        </p:spPr>
        <p:txBody>
          <a:bodyPr/>
          <a:lstStyle/>
          <a:p>
            <a:pPr algn="ctr"/>
            <a:r>
              <a:rPr lang="en-US" dirty="0"/>
              <a:t>Sheets, Dashboards, and Stories</a:t>
            </a:r>
          </a:p>
        </p:txBody>
      </p:sp>
      <p:pic>
        <p:nvPicPr>
          <p:cNvPr id="1026" name="Picture 2" descr="Image result for tableau sheets dashboards and stories slide presentation">
            <a:extLst>
              <a:ext uri="{FF2B5EF4-FFF2-40B4-BE49-F238E27FC236}">
                <a16:creationId xmlns:a16="http://schemas.microsoft.com/office/drawing/2014/main" id="{0899D846-D20F-41FA-B51C-2D1BA21E629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772997" y="2085715"/>
            <a:ext cx="2452261" cy="4059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164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5646556" y="-5646555"/>
            <a:ext cx="586598" cy="11879706"/>
          </a:xfrm>
        </p:spPr>
        <p:txBody>
          <a:bodyPr vert="vert">
            <a:normAutofit fontScale="90000"/>
          </a:bodyPr>
          <a:lstStyle/>
          <a:p>
            <a:pPr algn="l"/>
            <a:r>
              <a:rPr lang="en-US" dirty="0"/>
              <a:t>Tableau and behold – the Opening Screen</a:t>
            </a:r>
          </a:p>
        </p:txBody>
      </p:sp>
      <p:pic>
        <p:nvPicPr>
          <p:cNvPr id="2" name="Picture 1">
            <a:extLst>
              <a:ext uri="{FF2B5EF4-FFF2-40B4-BE49-F238E27FC236}">
                <a16:creationId xmlns:a16="http://schemas.microsoft.com/office/drawing/2014/main" id="{6E1B7D35-66EC-422D-AF56-8822FC03B880}"/>
              </a:ext>
            </a:extLst>
          </p:cNvPr>
          <p:cNvPicPr>
            <a:picLocks noChangeAspect="1"/>
          </p:cNvPicPr>
          <p:nvPr/>
        </p:nvPicPr>
        <p:blipFill>
          <a:blip r:embed="rId3"/>
          <a:stretch>
            <a:fillRect/>
          </a:stretch>
        </p:blipFill>
        <p:spPr>
          <a:xfrm>
            <a:off x="559635" y="698445"/>
            <a:ext cx="10760439" cy="5797719"/>
          </a:xfrm>
          <a:prstGeom prst="rect">
            <a:avLst/>
          </a:prstGeom>
        </p:spPr>
      </p:pic>
    </p:spTree>
    <p:extLst>
      <p:ext uri="{BB962C8B-B14F-4D97-AF65-F5344CB8AC3E}">
        <p14:creationId xmlns:p14="http://schemas.microsoft.com/office/powerpoint/2010/main" val="1903459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5646556" y="-5646555"/>
            <a:ext cx="586598" cy="11879706"/>
          </a:xfrm>
        </p:spPr>
        <p:txBody>
          <a:bodyPr vert="vert">
            <a:normAutofit fontScale="90000"/>
          </a:bodyPr>
          <a:lstStyle/>
          <a:p>
            <a:pPr algn="l"/>
            <a:r>
              <a:rPr lang="en-US" dirty="0"/>
              <a:t>Connecting to Data</a:t>
            </a:r>
          </a:p>
        </p:txBody>
      </p:sp>
      <p:pic>
        <p:nvPicPr>
          <p:cNvPr id="3" name="Picture 2">
            <a:extLst>
              <a:ext uri="{FF2B5EF4-FFF2-40B4-BE49-F238E27FC236}">
                <a16:creationId xmlns:a16="http://schemas.microsoft.com/office/drawing/2014/main" id="{26557F6A-2692-422A-A595-D7D57D01B9D3}"/>
              </a:ext>
            </a:extLst>
          </p:cNvPr>
          <p:cNvPicPr>
            <a:picLocks noChangeAspect="1"/>
          </p:cNvPicPr>
          <p:nvPr/>
        </p:nvPicPr>
        <p:blipFill>
          <a:blip r:embed="rId3"/>
          <a:stretch>
            <a:fillRect/>
          </a:stretch>
        </p:blipFill>
        <p:spPr>
          <a:xfrm>
            <a:off x="760751" y="665182"/>
            <a:ext cx="10670497" cy="5999225"/>
          </a:xfrm>
          <a:prstGeom prst="rect">
            <a:avLst/>
          </a:prstGeom>
        </p:spPr>
      </p:pic>
    </p:spTree>
    <p:extLst>
      <p:ext uri="{BB962C8B-B14F-4D97-AF65-F5344CB8AC3E}">
        <p14:creationId xmlns:p14="http://schemas.microsoft.com/office/powerpoint/2010/main" val="3711319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5646556" y="-5646555"/>
            <a:ext cx="586598" cy="11879706"/>
          </a:xfrm>
        </p:spPr>
        <p:txBody>
          <a:bodyPr vert="vert">
            <a:normAutofit fontScale="90000"/>
          </a:bodyPr>
          <a:lstStyle/>
          <a:p>
            <a:pPr algn="l"/>
            <a:r>
              <a:rPr lang="en-US" dirty="0"/>
              <a:t>My Tableau Repository</a:t>
            </a:r>
          </a:p>
        </p:txBody>
      </p:sp>
      <p:pic>
        <p:nvPicPr>
          <p:cNvPr id="4" name="Picture 3">
            <a:extLst>
              <a:ext uri="{FF2B5EF4-FFF2-40B4-BE49-F238E27FC236}">
                <a16:creationId xmlns:a16="http://schemas.microsoft.com/office/drawing/2014/main" id="{6853D26E-A1DB-493B-B44A-81DAD9095A79}"/>
              </a:ext>
            </a:extLst>
          </p:cNvPr>
          <p:cNvPicPr>
            <a:picLocks noChangeAspect="1"/>
          </p:cNvPicPr>
          <p:nvPr/>
        </p:nvPicPr>
        <p:blipFill>
          <a:blip r:embed="rId3"/>
          <a:stretch>
            <a:fillRect/>
          </a:stretch>
        </p:blipFill>
        <p:spPr>
          <a:xfrm>
            <a:off x="2435900" y="1606021"/>
            <a:ext cx="7804862" cy="5141169"/>
          </a:xfrm>
          <a:prstGeom prst="rect">
            <a:avLst/>
          </a:prstGeom>
        </p:spPr>
      </p:pic>
      <p:sp>
        <p:nvSpPr>
          <p:cNvPr id="5" name="TextBox 4">
            <a:extLst>
              <a:ext uri="{FF2B5EF4-FFF2-40B4-BE49-F238E27FC236}">
                <a16:creationId xmlns:a16="http://schemas.microsoft.com/office/drawing/2014/main" id="{858719E2-E233-4273-99BF-87A52A0A4886}"/>
              </a:ext>
            </a:extLst>
          </p:cNvPr>
          <p:cNvSpPr txBox="1"/>
          <p:nvPr/>
        </p:nvSpPr>
        <p:spPr>
          <a:xfrm>
            <a:off x="914400" y="1086787"/>
            <a:ext cx="10363200" cy="369332"/>
          </a:xfrm>
          <a:prstGeom prst="rect">
            <a:avLst/>
          </a:prstGeom>
          <a:noFill/>
        </p:spPr>
        <p:txBody>
          <a:bodyPr wrap="square" rtlCol="0">
            <a:spAutoFit/>
          </a:bodyPr>
          <a:lstStyle/>
          <a:p>
            <a:pPr algn="ctr"/>
            <a:r>
              <a:rPr lang="en-US" dirty="0"/>
              <a:t>Custom Shapes, Mapsources, Extensions, and Datasources</a:t>
            </a:r>
          </a:p>
        </p:txBody>
      </p:sp>
    </p:spTree>
    <p:extLst>
      <p:ext uri="{BB962C8B-B14F-4D97-AF65-F5344CB8AC3E}">
        <p14:creationId xmlns:p14="http://schemas.microsoft.com/office/powerpoint/2010/main" val="650962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382BF19-A1D9-4F7B-9A64-F513C2154D70}"/>
              </a:ext>
            </a:extLst>
          </p:cNvPr>
          <p:cNvSpPr>
            <a:spLocks noGrp="1"/>
          </p:cNvSpPr>
          <p:nvPr>
            <p:ph type="title"/>
          </p:nvPr>
        </p:nvSpPr>
        <p:spPr>
          <a:xfrm rot="16200000">
            <a:off x="5646556" y="-5646555"/>
            <a:ext cx="586598" cy="11879706"/>
          </a:xfrm>
        </p:spPr>
        <p:txBody>
          <a:bodyPr vert="vert">
            <a:normAutofit fontScale="90000"/>
          </a:bodyPr>
          <a:lstStyle/>
          <a:p>
            <a:pPr algn="l"/>
            <a:r>
              <a:rPr lang="en-US" dirty="0"/>
              <a:t>Ahhh, Superstore…</a:t>
            </a:r>
          </a:p>
        </p:txBody>
      </p:sp>
      <p:pic>
        <p:nvPicPr>
          <p:cNvPr id="2" name="Picture 1">
            <a:extLst>
              <a:ext uri="{FF2B5EF4-FFF2-40B4-BE49-F238E27FC236}">
                <a16:creationId xmlns:a16="http://schemas.microsoft.com/office/drawing/2014/main" id="{F158FBC5-F2E9-4F9B-A4BB-92FAE74570E1}"/>
              </a:ext>
            </a:extLst>
          </p:cNvPr>
          <p:cNvPicPr>
            <a:picLocks noChangeAspect="1"/>
          </p:cNvPicPr>
          <p:nvPr/>
        </p:nvPicPr>
        <p:blipFill>
          <a:blip r:embed="rId3"/>
          <a:stretch>
            <a:fillRect/>
          </a:stretch>
        </p:blipFill>
        <p:spPr>
          <a:xfrm>
            <a:off x="1640436" y="703319"/>
            <a:ext cx="9180952" cy="6047619"/>
          </a:xfrm>
          <a:prstGeom prst="rect">
            <a:avLst/>
          </a:prstGeom>
        </p:spPr>
      </p:pic>
      <p:sp>
        <p:nvSpPr>
          <p:cNvPr id="3" name="TextBox 2">
            <a:extLst>
              <a:ext uri="{FF2B5EF4-FFF2-40B4-BE49-F238E27FC236}">
                <a16:creationId xmlns:a16="http://schemas.microsoft.com/office/drawing/2014/main" id="{AAE76488-D781-4611-9912-C3DA6F0E8052}"/>
              </a:ext>
            </a:extLst>
          </p:cNvPr>
          <p:cNvSpPr txBox="1"/>
          <p:nvPr/>
        </p:nvSpPr>
        <p:spPr>
          <a:xfrm>
            <a:off x="4227227" y="4302177"/>
            <a:ext cx="6783049" cy="369332"/>
          </a:xfrm>
          <a:prstGeom prst="rect">
            <a:avLst/>
          </a:prstGeom>
          <a:noFill/>
        </p:spPr>
        <p:txBody>
          <a:bodyPr wrap="square" rtlCol="0">
            <a:spAutoFit/>
          </a:bodyPr>
          <a:lstStyle/>
          <a:p>
            <a:r>
              <a:rPr lang="en-US" dirty="0"/>
              <a:t>Saved data sources and the default files are saved in this location</a:t>
            </a:r>
          </a:p>
        </p:txBody>
      </p:sp>
    </p:spTree>
    <p:extLst>
      <p:ext uri="{BB962C8B-B14F-4D97-AF65-F5344CB8AC3E}">
        <p14:creationId xmlns:p14="http://schemas.microsoft.com/office/powerpoint/2010/main" val="261498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Custom 1">
      <a:majorFont>
        <a:latin typeface="Roboto"/>
        <a:ea typeface=""/>
        <a:cs typeface=""/>
      </a:majorFont>
      <a:minorFont>
        <a:latin typeface="Calibri"/>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Urban Monochrome</Template>
  <TotalTime>0</TotalTime>
  <Words>410</Words>
  <Application>Microsoft Office PowerPoint</Application>
  <PresentationFormat>Widescreen</PresentationFormat>
  <Paragraphs>65</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BentonSans Book</vt:lpstr>
      <vt:lpstr>Calibri</vt:lpstr>
      <vt:lpstr>Merriweather Light</vt:lpstr>
      <vt:lpstr>Open Sans</vt:lpstr>
      <vt:lpstr>Roboto</vt:lpstr>
      <vt:lpstr>1_RetrospectVTI</vt:lpstr>
      <vt:lpstr>Tableau 2020.1</vt:lpstr>
      <vt:lpstr>The role of the data communicator is complex.   The goal should be to create “information experiences” that transform how audiences think about a subject and make better decisions.</vt:lpstr>
      <vt:lpstr>Kristy McGee</vt:lpstr>
      <vt:lpstr>Tableau Platform</vt:lpstr>
      <vt:lpstr>Sheets, Dashboards, and Stories</vt:lpstr>
      <vt:lpstr>Tableau and behold – the Opening Screen</vt:lpstr>
      <vt:lpstr>Connecting to Data</vt:lpstr>
      <vt:lpstr>My Tableau Repository</vt:lpstr>
      <vt:lpstr>Ahhh, Superstore…</vt:lpstr>
      <vt:lpstr>Sample Workbooks</vt:lpstr>
      <vt:lpstr>  Anatomy of a View</vt:lpstr>
      <vt:lpstr>Visual Field Cues</vt:lpstr>
      <vt:lpstr>File and Data Types</vt:lpstr>
      <vt:lpstr>Quick Reference Guide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2020-03-17T20:49:33Z</dcterms:created>
  <dcterms:modified xsi:type="dcterms:W3CDTF">2020-03-17T21:45:12Z</dcterms:modified>
</cp:coreProperties>
</file>

<file path=docProps/thumbnail.jpeg>
</file>